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80" r:id="rId2"/>
    <p:sldId id="281" r:id="rId3"/>
    <p:sldId id="28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1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D87D7-4866-4C00-98B8-5334336BE5F5}" type="datetimeFigureOut">
              <a:rPr lang="en-GB" smtClean="0"/>
              <a:t>11/04/2013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596D1-7B22-49AD-B0FC-03C6E242C4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63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51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69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8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05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08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2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75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41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65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49AF7-F8CC-4AE7-98D4-2669C1FA3BB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11/04/2013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3631A-1F63-4245-A0DD-D32C20D5059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45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  <a:solidFill>
            <a:schemeClr val="accent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Britain 1906-1951</a:t>
            </a:r>
            <a:endParaRPr lang="en-GB" dirty="0">
              <a:solidFill>
                <a:schemeClr val="bg1"/>
              </a:solidFill>
              <a:latin typeface="Kristen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620686"/>
            <a:ext cx="1835696" cy="6237312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 smtClean="0">
                <a:latin typeface="Kristen ITC" pitchFamily="66" charset="0"/>
              </a:rPr>
              <a:t>1: 1906-1914</a:t>
            </a:r>
            <a:r>
              <a:rPr lang="en-GB" sz="2400" dirty="0">
                <a:latin typeface="Kristen ITC" pitchFamily="66" charset="0"/>
              </a:rPr>
              <a:t/>
            </a:r>
            <a:br>
              <a:rPr lang="en-GB" sz="2400" dirty="0">
                <a:latin typeface="Kristen ITC" pitchFamily="66" charset="0"/>
              </a:rPr>
            </a:br>
            <a:r>
              <a:rPr lang="en-GB" sz="2400" dirty="0" smtClean="0">
                <a:latin typeface="Kristen ITC" pitchFamily="66" charset="0"/>
              </a:rPr>
              <a:t/>
            </a:r>
            <a:br>
              <a:rPr lang="en-GB" sz="2400" dirty="0" smtClean="0">
                <a:latin typeface="Kristen ITC" pitchFamily="66" charset="0"/>
              </a:rPr>
            </a:br>
            <a:r>
              <a:rPr lang="en-GB" sz="900" b="1" dirty="0" smtClean="0">
                <a:latin typeface="Kristen ITC" pitchFamily="66" charset="0"/>
              </a:rPr>
              <a:t>Liberal Landslide 1906</a:t>
            </a:r>
          </a:p>
          <a:p>
            <a:pPr marL="0" indent="0">
              <a:buNone/>
            </a:pPr>
            <a:endParaRPr lang="en-GB" sz="900" dirty="0"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B</a:t>
            </a:r>
            <a:r>
              <a:rPr lang="en-GB" sz="900" dirty="0" smtClean="0">
                <a:latin typeface="Kristen ITC" pitchFamily="66" charset="0"/>
              </a:rPr>
              <a:t>oer War 1899-1902</a:t>
            </a: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L</a:t>
            </a:r>
            <a:r>
              <a:rPr lang="en-GB" sz="900" dirty="0" smtClean="0">
                <a:latin typeface="Kristen ITC" pitchFamily="66" charset="0"/>
              </a:rPr>
              <a:t>ib-Lab Pact 1903</a:t>
            </a: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E</a:t>
            </a:r>
            <a:r>
              <a:rPr lang="en-GB" sz="900" dirty="0" smtClean="0">
                <a:latin typeface="Kristen ITC" pitchFamily="66" charset="0"/>
              </a:rPr>
              <a:t>ducation Act 1902</a:t>
            </a: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C</a:t>
            </a:r>
            <a:r>
              <a:rPr lang="en-GB" sz="900" dirty="0" smtClean="0">
                <a:latin typeface="Kristen ITC" pitchFamily="66" charset="0"/>
              </a:rPr>
              <a:t>hinese Labour 1903</a:t>
            </a: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T</a:t>
            </a:r>
            <a:r>
              <a:rPr lang="en-GB" sz="900" dirty="0" smtClean="0">
                <a:latin typeface="Kristen ITC" pitchFamily="66" charset="0"/>
              </a:rPr>
              <a:t>aff Vale 1901</a:t>
            </a:r>
            <a:br>
              <a:rPr lang="en-GB" sz="900" dirty="0" smtClean="0">
                <a:latin typeface="Kristen ITC" pitchFamily="66" charset="0"/>
              </a:rPr>
            </a:br>
            <a:r>
              <a:rPr lang="en-GB" sz="900" b="1" dirty="0" smtClean="0">
                <a:latin typeface="Kristen ITC" pitchFamily="66" charset="0"/>
              </a:rPr>
              <a:t>T</a:t>
            </a:r>
            <a:r>
              <a:rPr lang="en-GB" sz="900" dirty="0" smtClean="0">
                <a:latin typeface="Kristen ITC" pitchFamily="66" charset="0"/>
              </a:rPr>
              <a:t>ariff Reform</a:t>
            </a:r>
          </a:p>
          <a:p>
            <a:pPr marL="0" indent="0">
              <a:buNone/>
            </a:pPr>
            <a:endParaRPr lang="en-GB" sz="900" dirty="0"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Liberal Reforms: Social</a:t>
            </a:r>
          </a:p>
          <a:p>
            <a:pPr marL="0" indent="0">
              <a:buNone/>
            </a:pPr>
            <a:endParaRPr lang="en-GB" sz="900" dirty="0"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T</a:t>
            </a:r>
            <a:r>
              <a:rPr lang="en-GB" sz="900" dirty="0" smtClean="0">
                <a:latin typeface="Kristen ITC" pitchFamily="66" charset="0"/>
              </a:rPr>
              <a:t>rade Boards 1909</a:t>
            </a: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E</a:t>
            </a:r>
            <a:r>
              <a:rPr lang="en-GB" sz="900" dirty="0" smtClean="0">
                <a:latin typeface="Kristen ITC" pitchFamily="66" charset="0"/>
              </a:rPr>
              <a:t>ducation Act 1906</a:t>
            </a: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E</a:t>
            </a:r>
            <a:r>
              <a:rPr lang="en-GB" sz="900" dirty="0" smtClean="0">
                <a:latin typeface="Kristen ITC" pitchFamily="66" charset="0"/>
              </a:rPr>
              <a:t>ducation Act 1907</a:t>
            </a: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N</a:t>
            </a:r>
            <a:r>
              <a:rPr lang="en-GB" sz="900" dirty="0" smtClean="0">
                <a:latin typeface="Kristen ITC" pitchFamily="66" charset="0"/>
              </a:rPr>
              <a:t>ational Insurance Act 1911</a:t>
            </a: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C</a:t>
            </a:r>
            <a:r>
              <a:rPr lang="en-GB" sz="900" dirty="0" smtClean="0">
                <a:latin typeface="Kristen ITC" pitchFamily="66" charset="0"/>
              </a:rPr>
              <a:t>hildren’s Charter 1908</a:t>
            </a: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O</a:t>
            </a:r>
            <a:r>
              <a:rPr lang="en-GB" sz="900" dirty="0" smtClean="0">
                <a:latin typeface="Kristen ITC" pitchFamily="66" charset="0"/>
              </a:rPr>
              <a:t>ld Age Pensions 1908</a:t>
            </a: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L</a:t>
            </a:r>
            <a:r>
              <a:rPr lang="en-GB" sz="900" dirty="0" smtClean="0">
                <a:latin typeface="Kristen ITC" pitchFamily="66" charset="0"/>
              </a:rPr>
              <a:t>abour Exchanges 1910</a:t>
            </a: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T</a:t>
            </a:r>
            <a:r>
              <a:rPr lang="en-GB" sz="900" dirty="0" smtClean="0">
                <a:latin typeface="Kristen ITC" pitchFamily="66" charset="0"/>
              </a:rPr>
              <a:t>rade Disputes Act 1909</a:t>
            </a:r>
          </a:p>
          <a:p>
            <a:pPr marL="0" indent="0">
              <a:buNone/>
            </a:pPr>
            <a:endParaRPr lang="en-GB" sz="900" dirty="0"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Liberal Reforms: Political and Economic</a:t>
            </a:r>
          </a:p>
          <a:p>
            <a:pPr marL="0" indent="0">
              <a:buNone/>
            </a:pPr>
            <a:endParaRPr lang="en-GB" sz="900" dirty="0"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dirty="0" smtClean="0">
                <a:latin typeface="Kristen ITC" pitchFamily="66" charset="0"/>
              </a:rPr>
              <a:t>People’s Budget 1909</a:t>
            </a:r>
            <a:br>
              <a:rPr lang="en-GB" sz="900" dirty="0" smtClean="0">
                <a:latin typeface="Kristen ITC" pitchFamily="66" charset="0"/>
              </a:rPr>
            </a:br>
            <a:r>
              <a:rPr lang="en-GB" sz="900" dirty="0" smtClean="0">
                <a:latin typeface="Kristen ITC" pitchFamily="66" charset="0"/>
              </a:rPr>
              <a:t>Parliament Act 1911</a:t>
            </a:r>
          </a:p>
          <a:p>
            <a:pPr marL="0" indent="0">
              <a:buNone/>
            </a:pPr>
            <a:r>
              <a:rPr lang="en-GB" sz="900" dirty="0" smtClean="0">
                <a:latin typeface="Kristen ITC" pitchFamily="66" charset="0"/>
              </a:rPr>
              <a:t>Home Rule 1914 (not passed)</a:t>
            </a:r>
            <a:br>
              <a:rPr lang="en-GB" sz="900" dirty="0" smtClean="0">
                <a:latin typeface="Kristen ITC" pitchFamily="66" charset="0"/>
              </a:rPr>
            </a:br>
            <a:endParaRPr lang="en-GB" sz="900" dirty="0" smtClean="0"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latin typeface="Kristen ITC" pitchFamily="66" charset="0"/>
              </a:rPr>
              <a:t>Key words</a:t>
            </a:r>
            <a:r>
              <a:rPr lang="en-GB" sz="900" dirty="0" smtClean="0">
                <a:latin typeface="Kristen ITC" pitchFamily="66" charset="0"/>
              </a:rPr>
              <a:t/>
            </a:r>
            <a:br>
              <a:rPr lang="en-GB" sz="900" dirty="0" smtClean="0">
                <a:latin typeface="Kristen ITC" pitchFamily="66" charset="0"/>
              </a:rPr>
            </a:br>
            <a:r>
              <a:rPr lang="en-GB" sz="900" dirty="0" smtClean="0">
                <a:latin typeface="Kristen ITC" pitchFamily="66" charset="0"/>
              </a:rPr>
              <a:t>Laissez-faire</a:t>
            </a:r>
            <a:br>
              <a:rPr lang="en-GB" sz="900" dirty="0" smtClean="0">
                <a:latin typeface="Kristen ITC" pitchFamily="66" charset="0"/>
              </a:rPr>
            </a:br>
            <a:r>
              <a:rPr lang="en-GB" sz="900" dirty="0" smtClean="0">
                <a:latin typeface="Kristen ITC" pitchFamily="66" charset="0"/>
              </a:rPr>
              <a:t>State intervention</a:t>
            </a:r>
            <a:br>
              <a:rPr lang="en-GB" sz="900" dirty="0" smtClean="0">
                <a:latin typeface="Kristen ITC" pitchFamily="66" charset="0"/>
              </a:rPr>
            </a:br>
            <a:r>
              <a:rPr lang="en-GB" sz="900" dirty="0" smtClean="0">
                <a:latin typeface="Kristen ITC" pitchFamily="66" charset="0"/>
              </a:rPr>
              <a:t>New Liberalism</a:t>
            </a:r>
            <a:br>
              <a:rPr lang="en-GB" sz="900" dirty="0" smtClean="0">
                <a:latin typeface="Kristen ITC" pitchFamily="66" charset="0"/>
              </a:rPr>
            </a:br>
            <a:r>
              <a:rPr lang="en-GB" sz="900" dirty="0" smtClean="0">
                <a:latin typeface="Kristen ITC" pitchFamily="66" charset="0"/>
              </a:rPr>
              <a:t>Tariff Reform</a:t>
            </a:r>
            <a:br>
              <a:rPr lang="en-GB" sz="900" dirty="0" smtClean="0">
                <a:latin typeface="Kristen ITC" pitchFamily="66" charset="0"/>
              </a:rPr>
            </a:br>
            <a:r>
              <a:rPr lang="en-GB" sz="900" dirty="0" smtClean="0">
                <a:latin typeface="Kristen ITC" pitchFamily="66" charset="0"/>
              </a:rPr>
              <a:t>Free Trade</a:t>
            </a:r>
            <a:br>
              <a:rPr lang="en-GB" sz="900" dirty="0" smtClean="0">
                <a:latin typeface="Kristen ITC" pitchFamily="66" charset="0"/>
              </a:rPr>
            </a:br>
            <a:r>
              <a:rPr lang="en-GB" sz="900" dirty="0" smtClean="0">
                <a:latin typeface="Kristen ITC" pitchFamily="66" charset="0"/>
              </a:rPr>
              <a:t>Protectionism</a:t>
            </a:r>
            <a:br>
              <a:rPr lang="en-GB" sz="900" dirty="0" smtClean="0">
                <a:latin typeface="Kristen ITC" pitchFamily="66" charset="0"/>
              </a:rPr>
            </a:br>
            <a:endParaRPr lang="en-GB" sz="1000" dirty="0" smtClean="0">
              <a:latin typeface="Kristen ITC" pitchFamily="66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35696" y="620688"/>
            <a:ext cx="1944216" cy="623731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>
                <a:solidFill>
                  <a:prstClr val="black"/>
                </a:solidFill>
                <a:latin typeface="Kristen ITC" pitchFamily="66" charset="0"/>
              </a:rPr>
              <a:t>2: 1914-1918</a:t>
            </a:r>
            <a:r>
              <a:rPr lang="en-GB" sz="1800" dirty="0">
                <a:solidFill>
                  <a:prstClr val="black"/>
                </a:solidFill>
                <a:latin typeface="Kristen ITC" pitchFamily="66" charset="0"/>
              </a:rPr>
              <a:t/>
            </a:r>
            <a:br>
              <a:rPr lang="en-GB" sz="1800" dirty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1800" dirty="0" smtClean="0">
                <a:solidFill>
                  <a:prstClr val="black"/>
                </a:solidFill>
                <a:latin typeface="Kristen ITC" pitchFamily="66" charset="0"/>
              </a:rPr>
              <a:t/>
            </a:r>
            <a:br>
              <a:rPr lang="en-GB" sz="1800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b="1" dirty="0" smtClean="0">
                <a:solidFill>
                  <a:prstClr val="black"/>
                </a:solidFill>
                <a:latin typeface="Kristen ITC" pitchFamily="66" charset="0"/>
              </a:rPr>
              <a:t>First World War</a:t>
            </a:r>
            <a:br>
              <a:rPr lang="en-GB" sz="900" b="1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b="1" dirty="0" smtClean="0">
                <a:solidFill>
                  <a:prstClr val="black"/>
                </a:solidFill>
                <a:latin typeface="Kristen ITC" pitchFamily="66" charset="0"/>
              </a:rPr>
              <a:t/>
            </a:r>
            <a:br>
              <a:rPr lang="en-GB" sz="900" b="1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Impact on Women</a:t>
            </a:r>
            <a:b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/>
            </a:r>
            <a:b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1910 – Suffragist petition</a:t>
            </a:r>
            <a:b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1913 – Cat and Mouse Act</a:t>
            </a:r>
            <a:b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1913 – Emily Davison at Epsom</a:t>
            </a:r>
            <a:b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1915 – Right to work March</a:t>
            </a:r>
            <a:b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1918 – Representation of the People Act</a:t>
            </a:r>
            <a:b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1919 – Sex Disqualification Act</a:t>
            </a:r>
          </a:p>
          <a:p>
            <a:pPr marL="0" indent="0">
              <a:buNone/>
            </a:pPr>
            <a:endParaRPr lang="en-GB" sz="900" b="1" dirty="0">
              <a:solidFill>
                <a:prstClr val="black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solidFill>
                  <a:prstClr val="black"/>
                </a:solidFill>
                <a:latin typeface="Kristen ITC" pitchFamily="66" charset="0"/>
              </a:rPr>
              <a:t>State Intervention during WW1</a:t>
            </a:r>
          </a:p>
          <a:p>
            <a:pPr marL="0" indent="0">
              <a:buNone/>
            </a:pPr>
            <a:endParaRPr lang="en-GB" sz="900" b="1" dirty="0">
              <a:solidFill>
                <a:prstClr val="black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1914 – DORA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1915 – Shells Crisis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1915 – Derby Scheme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1916 – Conscription</a:t>
            </a:r>
            <a:b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1917 – Coal Mines nationalised</a:t>
            </a:r>
          </a:p>
          <a:p>
            <a:pPr marL="0" indent="0">
              <a:buNone/>
            </a:pPr>
            <a:endParaRPr lang="en-GB" sz="900" dirty="0">
              <a:solidFill>
                <a:prstClr val="black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solidFill>
                  <a:prstClr val="black"/>
                </a:solidFill>
                <a:latin typeface="Kristen ITC" pitchFamily="66" charset="0"/>
              </a:rPr>
              <a:t>Political effects</a:t>
            </a:r>
          </a:p>
          <a:p>
            <a:pPr marL="0" indent="0">
              <a:buNone/>
            </a:pPr>
            <a:endParaRPr lang="en-GB" sz="900" dirty="0">
              <a:solidFill>
                <a:prstClr val="black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1916 – Asquith replaced by Lloyd George coalition</a:t>
            </a:r>
            <a:b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1918 – Coupon election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1918 – Representation of the People Act</a:t>
            </a:r>
          </a:p>
          <a:p>
            <a:pPr marL="0" indent="0">
              <a:buNone/>
            </a:pPr>
            <a:endParaRPr lang="en-GB" sz="900" dirty="0">
              <a:solidFill>
                <a:prstClr val="black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solidFill>
                  <a:prstClr val="black"/>
                </a:solidFill>
                <a:latin typeface="Kristen ITC" pitchFamily="66" charset="0"/>
              </a:rPr>
              <a:t>Ireland </a:t>
            </a:r>
            <a:endParaRPr lang="en-GB" sz="900" dirty="0" smtClean="0">
              <a:solidFill>
                <a:prstClr val="black"/>
              </a:solidFill>
              <a:latin typeface="Kristen ITC" pitchFamily="66" charset="0"/>
            </a:endParaRPr>
          </a:p>
          <a:p>
            <a:pPr marL="0" indent="0">
              <a:buNone/>
            </a:pPr>
            <a:endParaRPr lang="en-GB" sz="900" b="1" dirty="0">
              <a:solidFill>
                <a:prstClr val="black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1914 – Home Rule suspended</a:t>
            </a:r>
            <a:b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1916 – Easter Rising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1919-21 – Anglo Irish War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1921 – Partition of Ireland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black"/>
                </a:solidFill>
                <a:latin typeface="Kristen ITC" pitchFamily="66" charset="0"/>
              </a:rPr>
              <a:t> </a:t>
            </a:r>
            <a:endParaRPr lang="en-GB" sz="900" dirty="0">
              <a:solidFill>
                <a:prstClr val="black"/>
              </a:solidFill>
              <a:latin typeface="Kristen ITC" pitchFamily="66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79912" y="620686"/>
            <a:ext cx="1872208" cy="6237312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>
                <a:solidFill>
                  <a:prstClr val="white"/>
                </a:solidFill>
                <a:latin typeface="Kristen ITC" pitchFamily="66" charset="0"/>
              </a:rPr>
              <a:t>3: 1918-1929</a:t>
            </a:r>
            <a:br>
              <a:rPr lang="en-GB" sz="18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1800" dirty="0" smtClean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18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b="1" dirty="0" err="1" smtClean="0">
                <a:solidFill>
                  <a:prstClr val="white"/>
                </a:solidFill>
                <a:latin typeface="Kristen ITC" pitchFamily="66" charset="0"/>
              </a:rPr>
              <a:t>Postwar</a:t>
            </a: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> Britain</a:t>
            </a:r>
          </a:p>
          <a:p>
            <a:endParaRPr lang="en-GB" sz="900" b="1" dirty="0">
              <a:solidFill>
                <a:prstClr val="white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>Lloyd George’s Coalition</a:t>
            </a:r>
            <a:b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1919 – Addison Act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1919 – Coal Mines privatised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1920 – Unemployed Insurance Act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1920 – economic crisis begins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1921-2 – Geddes Axe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1922 – </a:t>
            </a:r>
            <a:r>
              <a:rPr lang="en-GB" sz="900" dirty="0" err="1" smtClean="0">
                <a:solidFill>
                  <a:prstClr val="white"/>
                </a:solidFill>
                <a:latin typeface="Kristen ITC" pitchFamily="66" charset="0"/>
              </a:rPr>
              <a:t>Chanak</a:t>
            </a: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 Incident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1922 – Baldwin rebels</a:t>
            </a: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>Labour Government</a:t>
            </a:r>
          </a:p>
          <a:p>
            <a:pPr marL="0" indent="0">
              <a:buNone/>
            </a:pPr>
            <a:endParaRPr lang="en-GB" sz="900" b="1" dirty="0">
              <a:solidFill>
                <a:prstClr val="white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1924 – Labour wins power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1924 – Anglo-Soviet Treaty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1924 – Campbell Affair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1924 – Zinoviev Letter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1924 – Conservatives win power</a:t>
            </a:r>
          </a:p>
          <a:p>
            <a:pPr marL="0" indent="0">
              <a:buNone/>
            </a:pPr>
            <a:endParaRPr lang="en-GB" sz="900" b="1" dirty="0">
              <a:solidFill>
                <a:prstClr val="white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>General Strike</a:t>
            </a:r>
          </a:p>
          <a:p>
            <a:pPr marL="0" indent="0">
              <a:buNone/>
            </a:pPr>
            <a:endParaRPr lang="en-GB" sz="900" b="1" dirty="0">
              <a:solidFill>
                <a:prstClr val="white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1921 – Black Friday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1926 – General Strike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1927 – Trade Disputes Act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652120" y="620691"/>
            <a:ext cx="1944216" cy="623731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>
                <a:solidFill>
                  <a:prstClr val="white"/>
                </a:solidFill>
                <a:latin typeface="Kristen ITC" pitchFamily="66" charset="0"/>
              </a:rPr>
              <a:t>4: 1929-1945</a:t>
            </a:r>
            <a:br>
              <a:rPr lang="en-GB" sz="18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1800" dirty="0" smtClean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18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>1930’s and WW2</a:t>
            </a:r>
            <a:b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>Labour in Power</a:t>
            </a:r>
          </a:p>
          <a:p>
            <a:endParaRPr lang="en-GB" sz="900" b="1" dirty="0">
              <a:solidFill>
                <a:prstClr val="white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1929 – Wall St Crash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1930 – Housing Act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1930 – Coal Mines Act</a:t>
            </a:r>
          </a:p>
          <a:p>
            <a:pPr marL="228600" indent="-228600">
              <a:buAutoNum type="arabicPlain" startAt="1930"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- 2.7m unemployed</a:t>
            </a:r>
            <a:endParaRPr lang="en-GB" sz="900" dirty="0">
              <a:solidFill>
                <a:prstClr val="white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1931 – May Committee</a:t>
            </a:r>
          </a:p>
          <a:p>
            <a:pPr marL="0" indent="0">
              <a:buNone/>
            </a:pPr>
            <a:endParaRPr lang="en-GB" sz="900" b="1" dirty="0">
              <a:solidFill>
                <a:prstClr val="white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>National Government</a:t>
            </a:r>
            <a:b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1931 – National Government formed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1931 – Britain off gold standard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1931 – Emergency Budget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1932 – Import Duties Act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1934 – Special Areas Act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1935 – 3m unemployed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1936 – Jarrow Crusade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1936 – Battle o f Cable Street 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1936  - Public Order Act</a:t>
            </a: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</a:br>
            <a:endParaRPr lang="en-GB" sz="900" b="1" dirty="0" smtClean="0">
              <a:solidFill>
                <a:prstClr val="white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>World War Two</a:t>
            </a:r>
            <a:b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1938 – Munich Conference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1939 – WW2 Breaks out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1939 – Emergency Powers Act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1939 – Evacuation begins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1939 – National Service Act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1940 – Rationing Begins 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1940 – Norway Crisis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1940 – Churchill takes over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1942 – </a:t>
            </a:r>
            <a:r>
              <a:rPr lang="en-GB" sz="900" dirty="0" err="1" smtClean="0">
                <a:solidFill>
                  <a:prstClr val="white"/>
                </a:solidFill>
                <a:latin typeface="Kristen ITC" pitchFamily="66" charset="0"/>
              </a:rPr>
              <a:t>Beveridge</a:t>
            </a: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 Report 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1944 – Butler </a:t>
            </a:r>
            <a:r>
              <a:rPr lang="en-GB" sz="900" dirty="0" err="1" smtClean="0">
                <a:solidFill>
                  <a:prstClr val="white"/>
                </a:solidFill>
                <a:latin typeface="Kristen ITC" pitchFamily="66" charset="0"/>
              </a:rPr>
              <a:t>Educaton</a:t>
            </a: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 Act</a:t>
            </a:r>
          </a:p>
          <a:p>
            <a:pPr marL="0" indent="0">
              <a:buNone/>
            </a:pPr>
            <a:endParaRPr lang="en-GB" sz="900" b="1" dirty="0" smtClean="0">
              <a:solidFill>
                <a:prstClr val="white"/>
              </a:solidFill>
              <a:latin typeface="Kristen ITC" pitchFamily="66" charset="0"/>
            </a:endParaRPr>
          </a:p>
          <a:p>
            <a:pPr marL="0" indent="0">
              <a:buNone/>
            </a:pPr>
            <a:endParaRPr lang="en-GB" sz="900" b="1" dirty="0" smtClean="0">
              <a:solidFill>
                <a:prstClr val="white"/>
              </a:solidFill>
              <a:latin typeface="Kristen ITC" pitchFamily="66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596336" y="620689"/>
            <a:ext cx="1547664" cy="623731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>
                <a:solidFill>
                  <a:prstClr val="white"/>
                </a:solidFill>
                <a:latin typeface="Kristen ITC" pitchFamily="66" charset="0"/>
              </a:rPr>
              <a:t>5: 1945-51</a:t>
            </a:r>
            <a:r>
              <a:rPr lang="en-GB" sz="1800" dirty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1800" dirty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1800" dirty="0" smtClean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18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b="1" dirty="0" smtClean="0">
                <a:solidFill>
                  <a:prstClr val="white"/>
                </a:solidFill>
                <a:latin typeface="Kristen ITC" pitchFamily="66" charset="0"/>
              </a:rPr>
              <a:t>Labour’s New Jerusalem</a:t>
            </a:r>
          </a:p>
          <a:p>
            <a:pPr marL="0" indent="0">
              <a:buNone/>
            </a:pPr>
            <a:endParaRPr lang="en-GB" sz="900" b="1" dirty="0">
              <a:solidFill>
                <a:prstClr val="white"/>
              </a:solidFill>
              <a:latin typeface="Kristen ITC" pitchFamily="66" charset="0"/>
            </a:endParaRP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1945 – Labour wins power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1945-7 – Britain gets $5 loan from </a:t>
            </a:r>
            <a:r>
              <a:rPr lang="en-GB" sz="900" dirty="0" err="1" smtClean="0">
                <a:solidFill>
                  <a:prstClr val="white"/>
                </a:solidFill>
                <a:latin typeface="Kristen ITC" pitchFamily="66" charset="0"/>
              </a:rPr>
              <a:t>US+Canada</a:t>
            </a: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/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1946 – National Insurance Act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1946-8 – Housing Acts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1947-8 – Winter Crisis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1948 – Marshall Aid begins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1948 – National Assistance Act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1948 – National Health Service set up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1948 – East African Nut Scheme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1949 – Devaluation of the pound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1950 – steel and iron industries nationalised</a:t>
            </a:r>
          </a:p>
          <a:p>
            <a:pPr marL="0" indent="0">
              <a:buNone/>
            </a:pP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1950 – Korean War breaks out</a:t>
            </a:r>
            <a:b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</a:br>
            <a:r>
              <a:rPr lang="en-GB" sz="900" dirty="0" smtClean="0">
                <a:solidFill>
                  <a:prstClr val="white"/>
                </a:solidFill>
                <a:latin typeface="Kristen ITC" pitchFamily="66" charset="0"/>
              </a:rPr>
              <a:t>1951 – Conservatives win power</a:t>
            </a:r>
          </a:p>
        </p:txBody>
      </p:sp>
    </p:spTree>
    <p:extLst>
      <p:ext uri="{BB962C8B-B14F-4D97-AF65-F5344CB8AC3E}">
        <p14:creationId xmlns:p14="http://schemas.microsoft.com/office/powerpoint/2010/main" val="328040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7333"/>
            <a:ext cx="9144000" cy="782038"/>
          </a:xfrm>
          <a:solidFill>
            <a:srgbClr val="FF0000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Britain 1906-1951</a:t>
            </a:r>
            <a:endParaRPr lang="en-GB" dirty="0">
              <a:solidFill>
                <a:schemeClr val="bg1"/>
              </a:solidFill>
              <a:latin typeface="Kristen ITC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4704"/>
            <a:ext cx="4572000" cy="6093296"/>
          </a:xfrm>
          <a:solidFill>
            <a:schemeClr val="tx1"/>
          </a:solidFill>
          <a:ln w="53975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1800" u="sng" dirty="0" smtClean="0">
                <a:solidFill>
                  <a:srgbClr val="FFFF00"/>
                </a:solidFill>
                <a:latin typeface="Comic Sans MS" pitchFamily="66" charset="0"/>
              </a:rPr>
              <a:t>12 Mark question – Explanation question</a:t>
            </a:r>
          </a:p>
          <a:p>
            <a:pPr algn="l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One reason is….</a:t>
            </a:r>
            <a:b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Evidence for this includes.... </a:t>
            </a:r>
            <a:endParaRPr lang="en-GB" sz="2000" dirty="0">
              <a:solidFill>
                <a:schemeClr val="bg1"/>
              </a:solidFill>
              <a:latin typeface="Comic Sans MS" pitchFamily="66" charset="0"/>
            </a:endParaRPr>
          </a:p>
          <a:p>
            <a:pPr algn="l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This meant that…. </a:t>
            </a:r>
            <a:r>
              <a:rPr lang="en-GB" sz="20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                </a:t>
            </a:r>
            <a:r>
              <a:rPr lang="en-GB" sz="2000" dirty="0" smtClean="0">
                <a:solidFill>
                  <a:srgbClr val="92D050"/>
                </a:solidFill>
                <a:latin typeface="Comic Sans MS" pitchFamily="66" charset="0"/>
              </a:rPr>
              <a:t>(x3)</a:t>
            </a:r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dirty="0" smtClean="0">
                <a:solidFill>
                  <a:srgbClr val="00FF00"/>
                </a:solidFill>
                <a:latin typeface="Comic Sans MS" pitchFamily="66" charset="0"/>
              </a:rPr>
              <a:t>The most important reason was…</a:t>
            </a:r>
            <a:br>
              <a:rPr lang="en-GB" sz="2000" dirty="0" smtClean="0">
                <a:solidFill>
                  <a:srgbClr val="00FF00"/>
                </a:solidFill>
                <a:latin typeface="Comic Sans MS" pitchFamily="66" charset="0"/>
              </a:rPr>
            </a:br>
            <a:r>
              <a:rPr lang="en-GB" sz="2000" dirty="0" smtClean="0">
                <a:solidFill>
                  <a:srgbClr val="00FF00"/>
                </a:solidFill>
                <a:latin typeface="Comic Sans MS" pitchFamily="66" charset="0"/>
              </a:rPr>
              <a:t>The reasons are linked together because…</a:t>
            </a:r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1800" u="sng" dirty="0" smtClean="0">
                <a:solidFill>
                  <a:srgbClr val="FFFF00"/>
                </a:solidFill>
                <a:latin typeface="Comic Sans MS" pitchFamily="66" charset="0"/>
              </a:rPr>
              <a:t>24 Mark question – Argument question</a:t>
            </a:r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One way is…</a:t>
            </a:r>
          </a:p>
          <a:p>
            <a:pPr algn="l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Evidence for this includes…</a:t>
            </a:r>
          </a:p>
          <a:p>
            <a:pPr algn="l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This meant that…                    </a:t>
            </a:r>
            <a:r>
              <a:rPr lang="en-GB" sz="2000" dirty="0" smtClean="0">
                <a:solidFill>
                  <a:srgbClr val="92D050"/>
                </a:solidFill>
                <a:latin typeface="Comic Sans MS" pitchFamily="66" charset="0"/>
              </a:rPr>
              <a:t>(x2)</a:t>
            </a:r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dirty="0" smtClean="0">
                <a:solidFill>
                  <a:srgbClr val="FFC000"/>
                </a:solidFill>
                <a:latin typeface="Comic Sans MS" pitchFamily="66" charset="0"/>
              </a:rPr>
              <a:t>However….</a:t>
            </a:r>
          </a:p>
          <a:p>
            <a:pPr algn="l"/>
            <a:r>
              <a:rPr lang="en-GB" sz="2000" dirty="0" smtClean="0">
                <a:solidFill>
                  <a:srgbClr val="FFC000"/>
                </a:solidFill>
                <a:latin typeface="Comic Sans MS" pitchFamily="66" charset="0"/>
              </a:rPr>
              <a:t>Evidence for this includes….</a:t>
            </a:r>
            <a:br>
              <a:rPr lang="en-GB" sz="2000" dirty="0" smtClean="0">
                <a:solidFill>
                  <a:srgbClr val="FFC000"/>
                </a:solidFill>
                <a:latin typeface="Comic Sans MS" pitchFamily="66" charset="0"/>
              </a:rPr>
            </a:br>
            <a:r>
              <a:rPr lang="en-GB" sz="2000" dirty="0" smtClean="0">
                <a:solidFill>
                  <a:srgbClr val="FFC000"/>
                </a:solidFill>
                <a:latin typeface="Comic Sans MS" pitchFamily="66" charset="0"/>
              </a:rPr>
              <a:t>This meant that…                     </a:t>
            </a:r>
            <a:r>
              <a:rPr lang="en-GB" sz="2000" dirty="0" smtClean="0">
                <a:solidFill>
                  <a:srgbClr val="92D050"/>
                </a:solidFill>
                <a:latin typeface="Comic Sans MS" pitchFamily="66" charset="0"/>
              </a:rPr>
              <a:t>(x2)</a:t>
            </a:r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000" dirty="0" smtClean="0">
                <a:solidFill>
                  <a:srgbClr val="00FF00"/>
                </a:solidFill>
                <a:latin typeface="Comic Sans MS" pitchFamily="66" charset="0"/>
              </a:rPr>
              <a:t>In conclusion..</a:t>
            </a:r>
          </a:p>
          <a:p>
            <a:pPr algn="l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2409" y="764704"/>
            <a:ext cx="4499992" cy="4247317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mic Sans MS" pitchFamily="66" charset="0"/>
              </a:rPr>
              <a:t>Mark scheme</a:t>
            </a:r>
          </a:p>
          <a:p>
            <a:r>
              <a:rPr lang="en-GB" sz="1200" b="1" dirty="0">
                <a:solidFill>
                  <a:schemeClr val="bg1"/>
                </a:solidFill>
                <a:latin typeface="Comic Sans MS" pitchFamily="66" charset="0"/>
              </a:rPr>
              <a:t>12 Mark questions</a:t>
            </a:r>
            <a:r>
              <a:rPr lang="en-GB" sz="1200" b="1" dirty="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  <a:endParaRPr lang="en-GB" sz="1200" b="1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Level One (0-2) – simple statements</a:t>
            </a:r>
            <a:r>
              <a:rPr lang="en-GB" sz="12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1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1200" dirty="0">
                <a:solidFill>
                  <a:srgbClr val="FFC000"/>
                </a:solidFill>
                <a:latin typeface="Comic Sans MS" pitchFamily="66" charset="0"/>
              </a:rPr>
              <a:t>Level Two (3-6) – mainly descriptive content or insufficiently explained points</a:t>
            </a:r>
            <a:r>
              <a:rPr lang="en-GB" sz="12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1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1200" b="1" dirty="0">
                <a:solidFill>
                  <a:srgbClr val="00B050"/>
                </a:solidFill>
                <a:latin typeface="Comic Sans MS" pitchFamily="66" charset="0"/>
              </a:rPr>
              <a:t>Level Three (7-9)</a:t>
            </a:r>
            <a:r>
              <a:rPr lang="en-GB" sz="1200" dirty="0">
                <a:solidFill>
                  <a:srgbClr val="00B050"/>
                </a:solidFill>
                <a:latin typeface="Comic Sans MS" pitchFamily="66" charset="0"/>
              </a:rPr>
              <a:t> – </a:t>
            </a:r>
            <a:r>
              <a:rPr lang="en-GB" sz="1200" dirty="0" smtClean="0">
                <a:solidFill>
                  <a:srgbClr val="00B050"/>
                </a:solidFill>
                <a:latin typeface="Comic Sans MS" pitchFamily="66" charset="0"/>
              </a:rPr>
              <a:t>2 </a:t>
            </a:r>
            <a:r>
              <a:rPr lang="en-GB" sz="1200" dirty="0">
                <a:solidFill>
                  <a:srgbClr val="00B050"/>
                </a:solidFill>
                <a:latin typeface="Comic Sans MS" pitchFamily="66" charset="0"/>
              </a:rPr>
              <a:t>explanations and good selection of content</a:t>
            </a:r>
            <a:r>
              <a:rPr lang="en-GB" sz="12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1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1200" b="1" dirty="0">
                <a:solidFill>
                  <a:srgbClr val="00FF00"/>
                </a:solidFill>
                <a:latin typeface="Comic Sans MS" pitchFamily="66" charset="0"/>
              </a:rPr>
              <a:t>Level Four (10-12)</a:t>
            </a:r>
            <a:r>
              <a:rPr lang="en-GB" sz="1200" dirty="0">
                <a:solidFill>
                  <a:srgbClr val="00FF00"/>
                </a:solidFill>
                <a:latin typeface="Comic Sans MS" pitchFamily="66" charset="0"/>
              </a:rPr>
              <a:t> – </a:t>
            </a:r>
            <a:r>
              <a:rPr lang="en-GB" sz="1200" dirty="0" smtClean="0">
                <a:solidFill>
                  <a:srgbClr val="00FF00"/>
                </a:solidFill>
                <a:latin typeface="Comic Sans MS" pitchFamily="66" charset="0"/>
              </a:rPr>
              <a:t>3 explanations </a:t>
            </a:r>
            <a:r>
              <a:rPr lang="en-GB" sz="1200" dirty="0">
                <a:solidFill>
                  <a:srgbClr val="00FF00"/>
                </a:solidFill>
                <a:latin typeface="Comic Sans MS" pitchFamily="66" charset="0"/>
              </a:rPr>
              <a:t>chosen, well backed up and linked together</a:t>
            </a:r>
          </a:p>
          <a:p>
            <a:r>
              <a:rPr lang="en-GB" sz="1200" dirty="0">
                <a:solidFill>
                  <a:schemeClr val="bg1"/>
                </a:solidFill>
                <a:latin typeface="Comic Sans MS" pitchFamily="66" charset="0"/>
              </a:rPr>
              <a:t> </a:t>
            </a:r>
          </a:p>
          <a:p>
            <a:r>
              <a:rPr lang="en-GB" sz="1200" b="1" dirty="0">
                <a:solidFill>
                  <a:schemeClr val="bg1"/>
                </a:solidFill>
                <a:latin typeface="Comic Sans MS" pitchFamily="66" charset="0"/>
              </a:rPr>
              <a:t>24 Mark questions</a:t>
            </a:r>
            <a:r>
              <a:rPr lang="en-GB" sz="1200" b="1" dirty="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  <a:endParaRPr lang="en-GB" sz="1200" b="1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Level One (0-6) – descriptive statements</a:t>
            </a:r>
            <a:br>
              <a:rPr lang="en-GB" sz="1200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Level Two (7-11) – understanding of question but mainly descriptive use of content</a:t>
            </a:r>
            <a:r>
              <a:rPr lang="en-GB" sz="12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1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1200" b="1" dirty="0">
                <a:solidFill>
                  <a:srgbClr val="FFC000"/>
                </a:solidFill>
                <a:latin typeface="Comic Sans MS" pitchFamily="66" charset="0"/>
              </a:rPr>
              <a:t>Level Three (12-16)</a:t>
            </a:r>
            <a:r>
              <a:rPr lang="en-GB" sz="1200" dirty="0">
                <a:solidFill>
                  <a:srgbClr val="FFC000"/>
                </a:solidFill>
                <a:latin typeface="Comic Sans MS" pitchFamily="66" charset="0"/>
              </a:rPr>
              <a:t> – </a:t>
            </a:r>
            <a:r>
              <a:rPr lang="en-GB" sz="1200" dirty="0" smtClean="0">
                <a:solidFill>
                  <a:srgbClr val="FFC000"/>
                </a:solidFill>
                <a:latin typeface="Comic Sans MS" pitchFamily="66" charset="0"/>
              </a:rPr>
              <a:t>both sides of </a:t>
            </a:r>
            <a:r>
              <a:rPr lang="en-GB" sz="1200" dirty="0">
                <a:solidFill>
                  <a:srgbClr val="FFC000"/>
                </a:solidFill>
                <a:latin typeface="Comic Sans MS" pitchFamily="66" charset="0"/>
              </a:rPr>
              <a:t>the question, have developed and supported points</a:t>
            </a:r>
            <a:r>
              <a:rPr lang="en-GB" sz="1200" dirty="0" smtClean="0">
                <a:solidFill>
                  <a:srgbClr val="FFC000"/>
                </a:solidFill>
                <a:latin typeface="Comic Sans MS" pitchFamily="66" charset="0"/>
              </a:rPr>
              <a:t>,</a:t>
            </a:r>
            <a:r>
              <a:rPr lang="en-GB" sz="12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1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1200" b="1" dirty="0">
                <a:solidFill>
                  <a:srgbClr val="00B050"/>
                </a:solidFill>
                <a:latin typeface="Comic Sans MS" pitchFamily="66" charset="0"/>
              </a:rPr>
              <a:t>Level Four (16-21)</a:t>
            </a:r>
            <a:r>
              <a:rPr lang="en-GB" sz="1200" dirty="0">
                <a:solidFill>
                  <a:srgbClr val="00B050"/>
                </a:solidFill>
                <a:latin typeface="Comic Sans MS" pitchFamily="66" charset="0"/>
              </a:rPr>
              <a:t> – have a good argument which is backed up by appropriate </a:t>
            </a:r>
            <a:r>
              <a:rPr lang="en-GB" sz="1200" dirty="0" smtClean="0">
                <a:solidFill>
                  <a:srgbClr val="00B050"/>
                </a:solidFill>
                <a:latin typeface="Comic Sans MS" pitchFamily="66" charset="0"/>
              </a:rPr>
              <a:t>evidence, looking at both sides of the argument</a:t>
            </a:r>
            <a:r>
              <a:rPr lang="en-GB" sz="12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12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1200" b="1" dirty="0">
                <a:solidFill>
                  <a:srgbClr val="00FF00"/>
                </a:solidFill>
                <a:latin typeface="Comic Sans MS" pitchFamily="66" charset="0"/>
              </a:rPr>
              <a:t>Level Five (22-24</a:t>
            </a:r>
            <a:r>
              <a:rPr lang="en-GB" sz="1200" dirty="0">
                <a:solidFill>
                  <a:srgbClr val="00FF00"/>
                </a:solidFill>
                <a:latin typeface="Comic Sans MS" pitchFamily="66" charset="0"/>
              </a:rPr>
              <a:t>) – Well argued throughout, tightly focused, and coming to a strong conclusion, backed up with evidence throughout and </a:t>
            </a:r>
            <a:r>
              <a:rPr lang="en-GB" sz="1200" dirty="0" smtClean="0">
                <a:solidFill>
                  <a:srgbClr val="00FF00"/>
                </a:solidFill>
                <a:latin typeface="Comic Sans MS" pitchFamily="66" charset="0"/>
              </a:rPr>
              <a:t>full consideration of both sides</a:t>
            </a:r>
            <a:endParaRPr lang="en-GB" sz="1200" dirty="0">
              <a:solidFill>
                <a:srgbClr val="00FF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2409" y="5157192"/>
            <a:ext cx="4499992" cy="1200329"/>
          </a:xfrm>
          <a:prstGeom prst="rect">
            <a:avLst/>
          </a:prstGeom>
          <a:solidFill>
            <a:schemeClr val="tx1"/>
          </a:solidFill>
          <a:ln w="508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C000"/>
                </a:solidFill>
                <a:latin typeface="Comic Sans MS" pitchFamily="66" charset="0"/>
              </a:rPr>
              <a:t>Estimated marks needed:</a:t>
            </a:r>
          </a:p>
          <a:p>
            <a:r>
              <a:rPr lang="en-GB" dirty="0" smtClean="0">
                <a:solidFill>
                  <a:srgbClr val="00FF00"/>
                </a:solidFill>
                <a:latin typeface="Comic Sans MS" pitchFamily="66" charset="0"/>
              </a:rPr>
              <a:t>A- 9/12, 20/24</a:t>
            </a:r>
          </a:p>
          <a:p>
            <a:r>
              <a:rPr lang="en-GB" dirty="0" smtClean="0">
                <a:solidFill>
                  <a:srgbClr val="FFC000"/>
                </a:solidFill>
                <a:latin typeface="Comic Sans MS" pitchFamily="66" charset="0"/>
              </a:rPr>
              <a:t>B- 8/12, 16/24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C- 6/12, 12/24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23528" y="188640"/>
            <a:ext cx="8750063" cy="5693866"/>
          </a:xfrm>
          <a:prstGeom prst="rect">
            <a:avLst/>
          </a:prstGeom>
          <a:noFill/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  <a:latin typeface="Comic Sans MS" pitchFamily="66" charset="0"/>
              </a:rPr>
              <a:t>24 </a:t>
            </a:r>
            <a:r>
              <a:rPr lang="en-GB" sz="2800" b="1" dirty="0">
                <a:solidFill>
                  <a:schemeClr val="bg1"/>
                </a:solidFill>
                <a:latin typeface="Comic Sans MS" pitchFamily="66" charset="0"/>
              </a:rPr>
              <a:t>Mark questions</a:t>
            </a:r>
            <a:r>
              <a:rPr lang="en-GB" sz="2800" b="1" dirty="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  <a:endParaRPr lang="en-GB" sz="2800" b="1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Level One (0-6) – descriptive statements</a:t>
            </a:r>
            <a:br>
              <a:rPr lang="en-GB" sz="2800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Level Two (7-11) – understanding of question but mainly descriptive use of content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8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800" b="1" dirty="0">
                <a:solidFill>
                  <a:srgbClr val="FFC000"/>
                </a:solidFill>
                <a:latin typeface="Comic Sans MS" pitchFamily="66" charset="0"/>
              </a:rPr>
              <a:t>Level Three (12-16)</a:t>
            </a:r>
            <a:r>
              <a:rPr lang="en-GB" sz="2800" dirty="0">
                <a:solidFill>
                  <a:srgbClr val="FFC000"/>
                </a:solidFill>
                <a:latin typeface="Comic Sans MS" pitchFamily="66" charset="0"/>
              </a:rPr>
              <a:t> – </a:t>
            </a:r>
            <a:r>
              <a:rPr lang="en-GB" sz="2800" dirty="0" smtClean="0">
                <a:solidFill>
                  <a:srgbClr val="FFC000"/>
                </a:solidFill>
                <a:latin typeface="Comic Sans MS" pitchFamily="66" charset="0"/>
              </a:rPr>
              <a:t>both sides of </a:t>
            </a:r>
            <a:r>
              <a:rPr lang="en-GB" sz="2800" dirty="0">
                <a:solidFill>
                  <a:srgbClr val="FFC000"/>
                </a:solidFill>
                <a:latin typeface="Comic Sans MS" pitchFamily="66" charset="0"/>
              </a:rPr>
              <a:t>the question, have developed and supported points</a:t>
            </a:r>
            <a:r>
              <a:rPr lang="en-GB" sz="2800" dirty="0" smtClean="0">
                <a:solidFill>
                  <a:srgbClr val="FFC000"/>
                </a:solidFill>
                <a:latin typeface="Comic Sans MS" pitchFamily="66" charset="0"/>
              </a:rPr>
              <a:t>,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8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800" b="1" dirty="0">
                <a:solidFill>
                  <a:srgbClr val="00B050"/>
                </a:solidFill>
                <a:latin typeface="Comic Sans MS" pitchFamily="66" charset="0"/>
              </a:rPr>
              <a:t>Level Four (16-21)</a:t>
            </a:r>
            <a:r>
              <a:rPr lang="en-GB" sz="2800" dirty="0">
                <a:solidFill>
                  <a:srgbClr val="00B050"/>
                </a:solidFill>
                <a:latin typeface="Comic Sans MS" pitchFamily="66" charset="0"/>
              </a:rPr>
              <a:t> – have a good argument which is backed up by appropriate 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evidence, looking at both sides of the argument</a:t>
            </a:r>
            <a:r>
              <a:rPr lang="en-GB" sz="2800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GB" sz="2800" dirty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sz="2800" b="1" dirty="0">
                <a:solidFill>
                  <a:srgbClr val="00FF00"/>
                </a:solidFill>
                <a:latin typeface="Comic Sans MS" pitchFamily="66" charset="0"/>
              </a:rPr>
              <a:t>Level Five (22-24</a:t>
            </a:r>
            <a:r>
              <a:rPr lang="en-GB" sz="2800" dirty="0">
                <a:solidFill>
                  <a:srgbClr val="00FF00"/>
                </a:solidFill>
                <a:latin typeface="Comic Sans MS" pitchFamily="66" charset="0"/>
              </a:rPr>
              <a:t>) – Well argued throughout, tightly focused, and coming to a strong conclusion, backed up with evidence throughout and </a:t>
            </a:r>
            <a:r>
              <a:rPr lang="en-GB" sz="2800" dirty="0" smtClean="0">
                <a:solidFill>
                  <a:srgbClr val="00FF00"/>
                </a:solidFill>
                <a:latin typeface="Comic Sans MS" pitchFamily="66" charset="0"/>
              </a:rPr>
              <a:t>full consideration of both sides</a:t>
            </a:r>
            <a:endParaRPr lang="en-GB" sz="28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10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4485</TotalTime>
  <Words>71</Words>
  <Application>Microsoft Office PowerPoint</Application>
  <PresentationFormat>On-screen Show (4:3)</PresentationFormat>
  <Paragraphs>111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5_Office Theme</vt:lpstr>
      <vt:lpstr>Britain 1906-1951</vt:lpstr>
      <vt:lpstr>Britain 1906-1951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we are…</dc:title>
  <dc:creator>Martyn Rush</dc:creator>
  <cp:lastModifiedBy>Martyn Rush</cp:lastModifiedBy>
  <cp:revision>24</cp:revision>
  <dcterms:created xsi:type="dcterms:W3CDTF">2012-04-19T06:41:43Z</dcterms:created>
  <dcterms:modified xsi:type="dcterms:W3CDTF">2013-04-14T18:41:25Z</dcterms:modified>
</cp:coreProperties>
</file>